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68" r:id="rId2"/>
    <p:sldId id="269" r:id="rId3"/>
    <p:sldId id="25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297" r:id="rId33"/>
    <p:sldId id="299" r:id="rId34"/>
    <p:sldId id="300" r:id="rId35"/>
  </p:sldIdLst>
  <p:sldSz cx="9144000" cy="6858000" type="screen4x3"/>
  <p:notesSz cx="6858000" cy="9144000"/>
  <p:embeddedFontLst>
    <p:embeddedFont>
      <p:font typeface="나눔명조 ExtraBold" charset="-127"/>
      <p:bold r:id="rId37"/>
    </p:embeddedFont>
    <p:embeddedFont>
      <p:font typeface="나눔손글씨 펜" charset="-127"/>
      <p:regular r:id="rId38"/>
    </p:embeddedFont>
    <p:embeddedFont>
      <p:font typeface="맑은 고딕" pitchFamily="50" charset="-127"/>
      <p:regular r:id="rId39"/>
      <p:bold r:id="rId40"/>
    </p:embeddedFont>
    <p:embeddedFont>
      <p:font typeface="나눔고딕 ExtraBold" charset="-127"/>
      <p:bold r:id="rId41"/>
    </p:embeddedFont>
    <p:embeddedFont>
      <p:font typeface="나눔고딕" charset="-127"/>
      <p:regular r:id="rId42"/>
      <p:bold r:id="rId43"/>
    </p:embeddedFont>
    <p:embeddedFont>
      <p:font typeface="나눔명조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5" autoAdjust="0"/>
    <p:restoredTop sz="94660"/>
  </p:normalViewPr>
  <p:slideViewPr>
    <p:cSldViewPr>
      <p:cViewPr varScale="1">
        <p:scale>
          <a:sx n="68" d="100"/>
          <a:sy n="68" d="100"/>
        </p:scale>
        <p:origin x="-171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7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2015-09-14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2015-09-14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6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6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19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050" name="Picture 2" descr="C:\Documents and Settings\nhn\바탕 화면\메모장\0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</p:spPr>
        </p:pic>
        <p:grpSp>
          <p:nvGrpSpPr>
            <p:cNvPr id="3" name="그룹 2"/>
            <p:cNvGrpSpPr/>
            <p:nvPr/>
          </p:nvGrpSpPr>
          <p:grpSpPr>
            <a:xfrm>
              <a:off x="683568" y="2043774"/>
              <a:ext cx="3478336" cy="737154"/>
              <a:chOff x="971600" y="2115782"/>
              <a:chExt cx="3478336" cy="73715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71600" y="2142139"/>
                <a:ext cx="12241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ts val="7000"/>
                  </a:lnSpc>
                  <a:defRPr sz="6600" b="1" spc="-500">
                    <a:gradFill>
                      <a:gsLst>
                        <a:gs pos="0">
                          <a:srgbClr val="0099FF">
                            <a:alpha val="62000"/>
                          </a:srgbClr>
                        </a:gs>
                        <a:gs pos="99000">
                          <a:srgbClr val="00B0F0">
                            <a:alpha val="78000"/>
                          </a:srgbClr>
                        </a:gs>
                      </a:gsLst>
                      <a:lin ang="2700000" scaled="0"/>
                    </a:gradFill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2000" b="0" spc="0" dirty="0" smtClean="0">
                    <a:solidFill>
                      <a:schemeClr val="tx1"/>
                    </a:solidFill>
                  </a:rPr>
                  <a:t>고등학교</a:t>
                </a:r>
                <a:endParaRPr lang="en-US" altLang="ko-KR" sz="3600" b="0" spc="0" dirty="0">
                  <a:solidFill>
                    <a:schemeClr val="bg1"/>
                  </a:solidFill>
                  <a:latin typeface="나눔손글씨 펜" pitchFamily="66" charset="-127"/>
                  <a:ea typeface="나눔손글씨 펜" pitchFamily="66" charset="-127"/>
                </a:endParaRPr>
              </a:p>
            </p:txBody>
          </p:sp>
          <p:pic>
            <p:nvPicPr>
              <p:cNvPr id="3074" name="Picture 2" descr="I:\지학사\한국지리\CD 작업\수업 지원 자료\수업용 PPT\한국지리 타이틀 cop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728" y="2115782"/>
                <a:ext cx="2326208" cy="737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7751390" y="6362164"/>
            <a:ext cx="139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8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8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996952"/>
            <a:ext cx="7344816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/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Ⅱ</a:t>
            </a:r>
            <a:r>
              <a:rPr lang="ko-KR" altLang="en-US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지형 환경과 생태계</a:t>
            </a:r>
            <a:endParaRPr lang="en-US" altLang="ko-KR" sz="6800" b="0" spc="-1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r>
              <a:rPr lang="en-US" altLang="ko-KR" sz="44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1. </a:t>
            </a:r>
            <a:r>
              <a:rPr lang="ko-KR" altLang="en-US" sz="44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44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402333" y="6467838"/>
            <a:ext cx="482035" cy="417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지각 변동의 원인은 무엇일까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584" y="4221088"/>
            <a:ext cx="756084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200" b="1" dirty="0" smtClean="0">
                <a:latin typeface="나눔명조 ExtraBold" pitchFamily="18" charset="-127"/>
                <a:ea typeface="나눔명조 ExtraBold" pitchFamily="18" charset="-127"/>
              </a:rPr>
              <a:t>*</a:t>
            </a:r>
            <a:r>
              <a:rPr lang="ko-KR" altLang="en-US" sz="2200" b="1" dirty="0" smtClean="0">
                <a:latin typeface="나눔명조 ExtraBold" pitchFamily="18" charset="-127"/>
                <a:ea typeface="나눔명조 ExtraBold" pitchFamily="18" charset="-127"/>
              </a:rPr>
              <a:t>지각 변동의 원인</a:t>
            </a:r>
            <a:endParaRPr lang="en-US" altLang="ko-KR" sz="2200" b="1" dirty="0" smtClean="0">
              <a:latin typeface="나눔명조 ExtraBold" pitchFamily="18" charset="-127"/>
              <a:ea typeface="나눔명조 ExtraBold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 smtClean="0">
                <a:latin typeface="나눔명조 ExtraBold" pitchFamily="18" charset="-127"/>
                <a:ea typeface="나눔명조 ExtraBold" pitchFamily="18" charset="-127"/>
              </a:rPr>
              <a:t>- </a:t>
            </a:r>
            <a:r>
              <a:rPr lang="ko-KR" altLang="en-US" sz="1900" dirty="0" smtClean="0">
                <a:latin typeface="나눔명조 ExtraBold" pitchFamily="18" charset="-127"/>
                <a:ea typeface="나눔명조 ExtraBold" pitchFamily="18" charset="-127"/>
              </a:rPr>
              <a:t>한반도 주변의 판들이 확장하거나 충돌하는 힘에 의해 발생</a:t>
            </a:r>
            <a:endParaRPr lang="en-US" altLang="ko-KR" sz="1900" dirty="0" smtClean="0">
              <a:latin typeface="나눔명조 ExtraBold" pitchFamily="18" charset="-127"/>
              <a:ea typeface="나눔명조 ExtraBold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 smtClean="0">
                <a:latin typeface="나눔명조 ExtraBold" pitchFamily="18" charset="-127"/>
                <a:ea typeface="나눔명조 ExtraBold" pitchFamily="18" charset="-127"/>
              </a:rPr>
              <a:t>- </a:t>
            </a:r>
            <a:r>
              <a:rPr lang="ko-KR" altLang="en-US" sz="1900" dirty="0" smtClean="0">
                <a:latin typeface="나눔명조 ExtraBold" pitchFamily="18" charset="-127"/>
                <a:ea typeface="나눔명조 ExtraBold" pitchFamily="18" charset="-127"/>
              </a:rPr>
              <a:t>한반도 지각에 균열을 일으켜 구조선을 형성하고</a:t>
            </a:r>
            <a:r>
              <a:rPr lang="en-US" altLang="ko-KR" sz="1900" dirty="0" smtClean="0"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dirty="0" smtClean="0">
                <a:latin typeface="나눔명조 ExtraBold" pitchFamily="18" charset="-127"/>
                <a:ea typeface="나눔명조 ExtraBold" pitchFamily="18" charset="-127"/>
              </a:rPr>
              <a:t>화강암 </a:t>
            </a:r>
            <a:r>
              <a:rPr lang="ko-KR" altLang="en-US" sz="1900" dirty="0" err="1" smtClean="0">
                <a:latin typeface="나눔명조 ExtraBold" pitchFamily="18" charset="-127"/>
                <a:ea typeface="나눔명조 ExtraBold" pitchFamily="18" charset="-127"/>
              </a:rPr>
              <a:t>관입을</a:t>
            </a:r>
            <a:r>
              <a:rPr lang="ko-KR" altLang="en-US" sz="1900" dirty="0" smtClean="0">
                <a:latin typeface="나눔명조 ExtraBold" pitchFamily="18" charset="-127"/>
                <a:ea typeface="나눔명조 ExtraBold" pitchFamily="18" charset="-127"/>
              </a:rPr>
              <a:t> 유도</a:t>
            </a:r>
            <a:endParaRPr lang="en-US" altLang="ko-KR" sz="1900" dirty="0" smtClean="0">
              <a:latin typeface="나눔명조 ExtraBold" pitchFamily="18" charset="-127"/>
              <a:ea typeface="나눔명조 ExtraBold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 smtClean="0">
                <a:latin typeface="나눔명조 ExtraBold" pitchFamily="18" charset="-127"/>
                <a:ea typeface="나눔명조 ExtraBold" pitchFamily="18" charset="-127"/>
              </a:rPr>
              <a:t>- </a:t>
            </a:r>
            <a:r>
              <a:rPr lang="ko-KR" altLang="en-US" sz="1900" dirty="0" smtClean="0">
                <a:latin typeface="나눔명조 ExtraBold" pitchFamily="18" charset="-127"/>
                <a:ea typeface="나눔명조 ExtraBold" pitchFamily="18" charset="-127"/>
              </a:rPr>
              <a:t>현재 동해 지각의 변화로 발생하는 힘의 영향을 받고 있음</a:t>
            </a:r>
            <a:r>
              <a:rPr lang="en-US" altLang="ko-KR" sz="1900" dirty="0" smtClean="0">
                <a:latin typeface="나눔명조 ExtraBold" pitchFamily="18" charset="-127"/>
                <a:ea typeface="나눔명조 ExtraBold" pitchFamily="18" charset="-127"/>
              </a:rPr>
              <a:t>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27584" y="1563232"/>
          <a:ext cx="7560840" cy="26578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40160"/>
                <a:gridCol w="6120680"/>
              </a:tblGrid>
              <a:tr h="234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시기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한반도의 지각 변동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48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고생대 이전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큰 지각 변동 없이 안정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63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중생대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송림 변동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중생대 초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랴오둥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방향 지질 구조선 형성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대보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조산 운동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지질 역사상 가장 큰 지각 변동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대보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화강암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관입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중국 방향의 지질 구조선 형성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불국사 변동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영남 지역을 중심으로 불국사 화강암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관입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5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신생대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경동성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요곡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운동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신생대 제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기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한국 방향 지질 구조선 형성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화산 활동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백두산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제주도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울릉도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독도 등 형성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4869160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▲ 한반도 주변 판의 이동</a:t>
            </a:r>
            <a:endParaRPr lang="en-US" altLang="ko-KR" sz="20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50" name="Picture 2" descr="H:\지학사\한국지리\CD 작업\수업 지원 자료\교과서 이미지 파일\컬러\Ⅱ 단원\41 한반도 주변 판의 이동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626109"/>
            <a:ext cx="3816424" cy="322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:\지학사\한국지리\CD 작업\수업 지원 자료\교과서 이미지 파일\컬러\Ⅱ 단원\41 한반도의 지체 구조와 암석 분포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824770"/>
            <a:ext cx="3456384" cy="55133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555776" y="598121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한반도의 지체 구조와 암석 분포 ▶</a:t>
            </a:r>
            <a:endParaRPr lang="en-US" altLang="ko-KR" sz="20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지각 변동의 원인은 무엇일까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1&gt;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지질 시대 구분과 암석 구성 비율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 descr="H:\지학사\한국지리\CD 작업\수업 지원 자료\교과서 이미지 파일\컬러\Ⅱ 단원\42 지질 시대 구분.jpg"/>
          <p:cNvPicPr>
            <a:picLocks noChangeAspect="1" noChangeArrowheads="1"/>
          </p:cNvPicPr>
          <p:nvPr/>
        </p:nvPicPr>
        <p:blipFill>
          <a:blip r:embed="rId5" cstate="print"/>
          <a:srcRect r="57507"/>
          <a:stretch>
            <a:fillRect/>
          </a:stretch>
        </p:blipFill>
        <p:spPr bwMode="auto">
          <a:xfrm>
            <a:off x="611561" y="2132856"/>
            <a:ext cx="5904655" cy="1958454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611560" y="4437112"/>
            <a:ext cx="7578686" cy="1944216"/>
            <a:chOff x="1241786" y="4149080"/>
            <a:chExt cx="7938726" cy="2016224"/>
          </a:xfrm>
        </p:grpSpPr>
        <p:pic>
          <p:nvPicPr>
            <p:cNvPr id="15" name="Picture 3" descr="H:\지학사\한국지리\CD 작업\수업 지원 자료\교과서 이미지 파일\컬러\Ⅱ 단원\42 지질 시대 구분.jpg"/>
            <p:cNvPicPr>
              <a:picLocks noChangeAspect="1" noChangeArrowheads="1"/>
            </p:cNvPicPr>
            <p:nvPr/>
          </p:nvPicPr>
          <p:blipFill>
            <a:blip r:embed="rId6" cstate="print"/>
            <a:srcRect l="42493" r="44295"/>
            <a:stretch>
              <a:fillRect/>
            </a:stretch>
          </p:blipFill>
          <p:spPr bwMode="auto">
            <a:xfrm>
              <a:off x="1241786" y="4149080"/>
              <a:ext cx="1890054" cy="2016224"/>
            </a:xfrm>
            <a:prstGeom prst="rect">
              <a:avLst/>
            </a:prstGeom>
            <a:noFill/>
          </p:spPr>
        </p:pic>
        <p:pic>
          <p:nvPicPr>
            <p:cNvPr id="17" name="Picture 3" descr="H:\지학사\한국지리\CD 작업\수업 지원 자료\교과서 이미지 파일\컬러\Ⅱ 단원\42 지질 시대 구분.jpg"/>
            <p:cNvPicPr>
              <a:picLocks noChangeAspect="1" noChangeArrowheads="1"/>
            </p:cNvPicPr>
            <p:nvPr/>
          </p:nvPicPr>
          <p:blipFill>
            <a:blip r:embed="rId6" cstate="print"/>
            <a:srcRect l="57718"/>
            <a:stretch>
              <a:fillRect/>
            </a:stretch>
          </p:blipFill>
          <p:spPr bwMode="auto">
            <a:xfrm>
              <a:off x="3131840" y="4149080"/>
              <a:ext cx="6048672" cy="2016224"/>
            </a:xfrm>
            <a:prstGeom prst="rect">
              <a:avLst/>
            </a:prstGeom>
            <a:noFill/>
          </p:spPr>
        </p:pic>
      </p:grpSp>
      <p:grpSp>
        <p:nvGrpSpPr>
          <p:cNvPr id="21" name="그룹 20"/>
          <p:cNvGrpSpPr/>
          <p:nvPr/>
        </p:nvGrpSpPr>
        <p:grpSpPr>
          <a:xfrm>
            <a:off x="6588224" y="1700808"/>
            <a:ext cx="2088232" cy="2520280"/>
            <a:chOff x="6588224" y="1700808"/>
            <a:chExt cx="2088232" cy="2520280"/>
          </a:xfrm>
        </p:grpSpPr>
        <p:pic>
          <p:nvPicPr>
            <p:cNvPr id="3076" name="Picture 4" descr="H:\지학사\한국지리\CD 작업\수업 지원 자료\교과서 이미지 파일\컬러\Ⅱ 단원\43 시대별 암석 구성 비율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0232" y="1700808"/>
              <a:ext cx="1932236" cy="2142839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6588224" y="382097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ko-KR" altLang="en-US" sz="20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▲ 시대별 암석 구성 비율</a:t>
              </a:r>
              <a:endPara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지질 시대에 따른 암석 분포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 descr="H:\지학사\한국지리\CD 작업\수업 지원 자료\교과서 이미지 파일\컬러\Ⅱ 단원\42 시원생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615350"/>
            <a:ext cx="2448272" cy="357420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83568" y="2060848"/>
            <a:ext cx="1296144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시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·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원생대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4099" name="Picture 3" descr="H:\지학사\한국지리\CD 작업\수업 지원 자료\교과서 이미지 파일\컬러\Ⅱ 단원\42-1 지리산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3212976"/>
            <a:ext cx="4539886" cy="3042499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707904" y="2060848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지리산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영남 지괴에 위치한 지리산은 시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·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원생대에 형성된 편마암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변성암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으로 이루어져 있다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지질 시대에 따른 암석 분포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2060848"/>
            <a:ext cx="1296144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고생대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5122" name="Picture 2" descr="H:\지학사\한국지리\CD 작업\수업 지원 자료\교과서 이미지 파일\컬러\Ⅱ 단원\42 고생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636912"/>
            <a:ext cx="2376264" cy="3545188"/>
          </a:xfrm>
          <a:prstGeom prst="rect">
            <a:avLst/>
          </a:prstGeom>
          <a:noFill/>
        </p:spPr>
      </p:pic>
      <p:pic>
        <p:nvPicPr>
          <p:cNvPr id="5123" name="Picture 3" descr="H:\지학사\한국지리\CD 작업\수업 지원 자료\교과서 이미지 파일\컬러\Ⅱ 단원\42-2 시멘트 공장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2132856"/>
            <a:ext cx="2664296" cy="1912882"/>
          </a:xfrm>
          <a:prstGeom prst="rect">
            <a:avLst/>
          </a:prstGeom>
          <a:noFill/>
        </p:spPr>
      </p:pic>
      <p:pic>
        <p:nvPicPr>
          <p:cNvPr id="5124" name="Picture 4" descr="H:\지학사\한국지리\CD 작업\수업 지원 자료\교과서 이미지 파일\컬러\Ⅱ 단원\42-3 무연탄 광산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4365104"/>
            <a:ext cx="2701004" cy="1800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56176" y="3723997"/>
            <a:ext cx="2448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시멘트 공장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단양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위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과 무연탄 광산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태백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아래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) 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시멘트의 원료인 석회석과 가정용 연료로 이용되는 무연탄은 평남 </a:t>
            </a: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지향사와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옥천 </a:t>
            </a: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지향사에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주로 분포한다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지질 시대에 따른 암석 분포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2060848"/>
            <a:ext cx="1296144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중생대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6146" name="Picture 2" descr="H:\지학사\한국지리\CD 작업\수업 지원 자료\교과서 이미지 파일\컬러\Ⅱ 단원\43 중생대.jpg"/>
          <p:cNvPicPr>
            <a:picLocks noChangeAspect="1" noChangeArrowheads="1"/>
          </p:cNvPicPr>
          <p:nvPr/>
        </p:nvPicPr>
        <p:blipFill>
          <a:blip r:embed="rId5" cstate="print"/>
          <a:srcRect b="3207"/>
          <a:stretch>
            <a:fillRect/>
          </a:stretch>
        </p:blipFill>
        <p:spPr bwMode="auto">
          <a:xfrm>
            <a:off x="683568" y="2636911"/>
            <a:ext cx="2448272" cy="3630791"/>
          </a:xfrm>
          <a:prstGeom prst="rect">
            <a:avLst/>
          </a:prstGeom>
          <a:noFill/>
        </p:spPr>
      </p:pic>
      <p:pic>
        <p:nvPicPr>
          <p:cNvPr id="6147" name="Picture 3" descr="H:\지학사\한국지리\CD 작업\수업 지원 자료\교과서 이미지 파일\컬러\Ⅱ 단원\43-1 상족암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212315"/>
            <a:ext cx="2016224" cy="3024997"/>
          </a:xfrm>
          <a:prstGeom prst="rect">
            <a:avLst/>
          </a:prstGeom>
          <a:noFill/>
        </p:spPr>
      </p:pic>
      <p:pic>
        <p:nvPicPr>
          <p:cNvPr id="6148" name="Picture 4" descr="H:\지학사\한국지리\CD 작업\수업 지원 자료\교과서 이미지 파일\컬러\Ⅱ 단원\43-2 금강산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6096" y="3206578"/>
            <a:ext cx="3096343" cy="151856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203848" y="2043425"/>
            <a:ext cx="3168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200" spc="0" dirty="0" err="1" smtClean="0">
                <a:solidFill>
                  <a:schemeClr val="tx1"/>
                </a:solidFill>
                <a:latin typeface="+mn-ea"/>
                <a:ea typeface="+mn-ea"/>
              </a:rPr>
              <a:t>상족암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고성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) 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경상 분지의 퇴적암 지층에서는 공룡 발자국 화석이 발견된다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4770437"/>
            <a:ext cx="31683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금강산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중생대에 </a:t>
            </a: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관입한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대보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화강암이 오랜 시대에 걸쳐 덮고 있던 지층이 침식된 후 지표에 노출되었다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지질 시대에 따른 암석 분포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2060848"/>
            <a:ext cx="1296144" cy="4616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신생대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7170" name="Picture 2" descr="H:\지학사\한국지리\CD 작업\수업 지원 자료\교과서 이미지 파일\컬러\Ⅱ 단원\43 신생대.jpg"/>
          <p:cNvPicPr>
            <a:picLocks noChangeAspect="1" noChangeArrowheads="1"/>
          </p:cNvPicPr>
          <p:nvPr/>
        </p:nvPicPr>
        <p:blipFill>
          <a:blip r:embed="rId5" cstate="print"/>
          <a:srcRect b="13658"/>
          <a:stretch>
            <a:fillRect/>
          </a:stretch>
        </p:blipFill>
        <p:spPr bwMode="auto">
          <a:xfrm>
            <a:off x="683568" y="2636912"/>
            <a:ext cx="2451101" cy="3600400"/>
          </a:xfrm>
          <a:prstGeom prst="rect">
            <a:avLst/>
          </a:prstGeom>
          <a:noFill/>
        </p:spPr>
      </p:pic>
      <p:pic>
        <p:nvPicPr>
          <p:cNvPr id="7171" name="Picture 3" descr="H:\지학사\한국지리\CD 작업\수업 지원 자료\교과서 이미지 파일\컬러\Ⅱ 단원\43-3 백두산 천지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375575"/>
            <a:ext cx="5184576" cy="211177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275856" y="5509101"/>
            <a:ext cx="532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+mn-ea"/>
                <a:ea typeface="+mn-ea"/>
              </a:rPr>
              <a:t>백두산 천지</a:t>
            </a:r>
            <a:r>
              <a:rPr lang="en-US" altLang="ko-KR" sz="2200" spc="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신생대 제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3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기 말부터 제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4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기에 걸친 화산 분출로 형성되었다</a:t>
            </a:r>
            <a:r>
              <a: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556792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1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다음 암석이 주로 형성된 지질 시대를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1&gt;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에서 찾아 써 보자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grpSp>
        <p:nvGrpSpPr>
          <p:cNvPr id="2" name="그룹 7"/>
          <p:cNvGrpSpPr/>
          <p:nvPr/>
        </p:nvGrpSpPr>
        <p:grpSpPr>
          <a:xfrm>
            <a:off x="827584" y="4077072"/>
            <a:ext cx="7560840" cy="2160240"/>
            <a:chOff x="3549318" y="3852905"/>
            <a:chExt cx="4767097" cy="4846558"/>
          </a:xfrm>
        </p:grpSpPr>
        <p:sp>
          <p:nvSpPr>
            <p:cNvPr id="9" name="직사각형 8"/>
            <p:cNvSpPr/>
            <p:nvPr/>
          </p:nvSpPr>
          <p:spPr>
            <a:xfrm>
              <a:off x="3549318" y="3861049"/>
              <a:ext cx="4767097" cy="48384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68524" y="3852905"/>
              <a:ext cx="4575884" cy="4759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편마암은 변성암의 일종으로 시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·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원생대에 형성되었으며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석회암은 주로 고생대 전기에 퇴적된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조선누층군에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포함되어 있다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화강암은 고생대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관입암도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있으나 중생대 쥐라기의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대보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화강암과 백악기의 불국사 화강암이 주를 이루는데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제시된 사진은 백악기의 불국사 화강암이다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돌담으로 이용된 제주도 현무암은 신생대 제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3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기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~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제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4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기에 걸쳐 분출하였다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  <a:endParaRPr lang="en-US" altLang="ko-KR" spc="-20" dirty="0" smtClean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:\지학사\한국지리\CD 작업\수업 지원 자료\교과서 이미지 파일\컬러\Ⅱ 단원\42-4 편마암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2198153"/>
            <a:ext cx="1714039" cy="1224136"/>
          </a:xfrm>
          <a:prstGeom prst="rect">
            <a:avLst/>
          </a:prstGeom>
          <a:noFill/>
        </p:spPr>
      </p:pic>
      <p:pic>
        <p:nvPicPr>
          <p:cNvPr id="1027" name="Picture 3" descr="H:\지학사\한국지리\CD 작업\수업 지원 자료\교과서 이미지 파일\컬러\Ⅱ 단원\42-5 석회석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99792" y="2198153"/>
            <a:ext cx="1641129" cy="1230847"/>
          </a:xfrm>
          <a:prstGeom prst="rect">
            <a:avLst/>
          </a:prstGeom>
          <a:noFill/>
        </p:spPr>
      </p:pic>
      <p:pic>
        <p:nvPicPr>
          <p:cNvPr id="1028" name="Picture 4" descr="H:\지학사\한국지리\CD 작업\수업 지원 자료\교과서 이미지 파일\컬러\Ⅱ 단원\42-6 화강암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2198153"/>
            <a:ext cx="1844666" cy="1224136"/>
          </a:xfrm>
          <a:prstGeom prst="rect">
            <a:avLst/>
          </a:prstGeom>
          <a:noFill/>
        </p:spPr>
      </p:pic>
      <p:pic>
        <p:nvPicPr>
          <p:cNvPr id="1029" name="Picture 5" descr="H:\지학사\한국지리\CD 작업\수업 지원 자료\교과서 이미지 파일\컬러\Ⅱ 단원\42-7 현무암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2196" y="2198153"/>
            <a:ext cx="1836606" cy="122413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755576" y="335699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편마암              석회석               화강암                 현무암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55679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 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를 보고 사진의 지역을 지리 부도에서 찾아 암석 분포도에 각각 표시해 보자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83568" y="2780928"/>
            <a:ext cx="7764443" cy="3096344"/>
            <a:chOff x="683568" y="2780928"/>
            <a:chExt cx="7764443" cy="3096344"/>
          </a:xfrm>
        </p:grpSpPr>
        <p:pic>
          <p:nvPicPr>
            <p:cNvPr id="16" name="Picture 2" descr="H:\지학사\한국지리\CD 작업\수업 지원 자료\교과서 이미지 파일\컬러\Ⅱ 단원\42 시원생대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3568" y="3331079"/>
              <a:ext cx="1690570" cy="2468043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83568" y="2780928"/>
              <a:ext cx="1296144" cy="461665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시</a:t>
              </a:r>
              <a:r>
                <a:rPr lang="en-US" altLang="ko-KR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·</a:t>
              </a:r>
              <a:r>
                <a:rPr lang="ko-KR" altLang="en-US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원생대</a:t>
              </a:r>
              <a:endPara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99792" y="2780928"/>
              <a:ext cx="1296144" cy="461665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고생대</a:t>
              </a:r>
              <a:endPara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pic>
          <p:nvPicPr>
            <p:cNvPr id="21" name="Picture 2" descr="H:\지학사\한국지리\CD 작업\수업 지원 자료\교과서 이미지 파일\컬러\Ⅱ 단원\42 고생대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07163" y="3331778"/>
              <a:ext cx="1648813" cy="2459892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4639508" y="2780928"/>
              <a:ext cx="1296144" cy="461665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중생대</a:t>
              </a:r>
              <a:endPara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pic>
          <p:nvPicPr>
            <p:cNvPr id="23" name="Picture 2" descr="H:\지학사\한국지리\CD 작업\수업 지원 자료\교과서 이미지 파일\컬러\Ⅱ 단원\43 중생대.jpg"/>
            <p:cNvPicPr>
              <a:picLocks noChangeAspect="1" noChangeArrowheads="1"/>
            </p:cNvPicPr>
            <p:nvPr/>
          </p:nvPicPr>
          <p:blipFill>
            <a:blip r:embed="rId7" cstate="print"/>
            <a:srcRect b="3207"/>
            <a:stretch>
              <a:fillRect/>
            </a:stretch>
          </p:blipFill>
          <p:spPr bwMode="auto">
            <a:xfrm>
              <a:off x="4639508" y="3307686"/>
              <a:ext cx="1732692" cy="2569586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6732240" y="2780928"/>
              <a:ext cx="1296144" cy="461665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400" b="0" spc="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신생대</a:t>
              </a:r>
              <a:endParaRPr lang="en-US" altLang="ko-KR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pic>
          <p:nvPicPr>
            <p:cNvPr id="25" name="Picture 2" descr="H:\지학사\한국지리\CD 작업\수업 지원 자료\교과서 이미지 파일\컬러\Ⅱ 단원\43 신생대.jpg"/>
            <p:cNvPicPr>
              <a:picLocks noChangeAspect="1" noChangeArrowheads="1"/>
            </p:cNvPicPr>
            <p:nvPr/>
          </p:nvPicPr>
          <p:blipFill>
            <a:blip r:embed="rId8" cstate="print"/>
            <a:srcRect b="13658"/>
            <a:stretch>
              <a:fillRect/>
            </a:stretch>
          </p:blipFill>
          <p:spPr bwMode="auto">
            <a:xfrm>
              <a:off x="6732240" y="3326602"/>
              <a:ext cx="1715771" cy="2520280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1403648" y="3501008"/>
            <a:ext cx="6264696" cy="1944216"/>
            <a:chOff x="1403648" y="3501008"/>
            <a:chExt cx="6264696" cy="1944216"/>
          </a:xfrm>
        </p:grpSpPr>
        <p:sp>
          <p:nvSpPr>
            <p:cNvPr id="26" name="타원 25"/>
            <p:cNvSpPr/>
            <p:nvPr/>
          </p:nvSpPr>
          <p:spPr>
            <a:xfrm>
              <a:off x="1403648" y="5013176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635896" y="4653136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419872" y="4725144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436096" y="5229200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436096" y="4293096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52320" y="3501008"/>
              <a:ext cx="216024" cy="21602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5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7"/>
          <p:cNvGrpSpPr/>
          <p:nvPr/>
        </p:nvGrpSpPr>
        <p:grpSpPr>
          <a:xfrm>
            <a:off x="827584" y="4869160"/>
            <a:ext cx="7560840" cy="1440160"/>
            <a:chOff x="3549318" y="3852905"/>
            <a:chExt cx="4767097" cy="4846558"/>
          </a:xfrm>
        </p:grpSpPr>
        <p:sp>
          <p:nvSpPr>
            <p:cNvPr id="9" name="직사각형 8"/>
            <p:cNvSpPr/>
            <p:nvPr/>
          </p:nvSpPr>
          <p:spPr>
            <a:xfrm>
              <a:off x="3549318" y="3861049"/>
              <a:ext cx="4767097" cy="48384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68524" y="3852905"/>
              <a:ext cx="4575884" cy="30036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그림은 신생대에 발생한 경동성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요곡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운동을 보여준다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이 지각 운동에 의해 한반도는 태백산맥이나 함경산맥과 같이 동쪽에 치우친 산지가 형성되었다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  <a:endParaRPr lang="en-US" altLang="ko-KR" spc="-20" dirty="0" smtClean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탐구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한반도 지각의 역사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:\지학사\한국지리\CD 작업\수업 지원 자료\교과서 이미지 파일\컬러\Ⅱ 단원\43 탐구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2429238"/>
            <a:ext cx="7560840" cy="22646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83568" y="155679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3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그림과 같은 지각 운동이 일어난 지질 시대를 찾고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우리나라 산지 지형에 미친 영향을 설명해 보자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95536" y="476672"/>
            <a:ext cx="5698104" cy="857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3000" b="0" spc="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</a:t>
            </a:r>
            <a:endParaRPr lang="en-US" altLang="ko-KR" sz="3000" b="0" spc="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70080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ko-KR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우리나라 산지 지형의 형성 과정</a:t>
            </a:r>
            <a:endParaRPr lang="en-US" altLang="ko-KR" sz="2400" b="0" spc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12" y="2532482"/>
            <a:ext cx="281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한반도 지각의 형성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산지 지형의 형성과 특색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032" y="3573016"/>
            <a:ext cx="4166992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하천 지형과 물 자원</a:t>
            </a:r>
            <a:endParaRPr lang="en-US" altLang="ko-KR" sz="2400" b="0" spc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4400045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우리나라 하천의 특색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하천 중</a:t>
            </a:r>
            <a:r>
              <a:rPr lang="en-US" altLang="ko-KR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·</a:t>
            </a: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상류에 발달한 지형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하천 하류에 발달한 지형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물 자원 공급원으로서의 하천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1700808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ko-KR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3. 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+mj-ea"/>
                <a:ea typeface="+mj-ea"/>
              </a:rPr>
              <a:t>해안 지형과 해안의 경관 특성</a:t>
            </a:r>
            <a:endParaRPr lang="en-US" altLang="ko-KR" sz="2400" b="0" spc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2527837"/>
            <a:ext cx="38884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해안 지형의 형성 작용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우리나라 해안 지형의 특색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지속 가능한 해안 이용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3591113"/>
            <a:ext cx="4248472" cy="8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/>
            <a:r>
              <a:rPr lang="en-US" altLang="ko-KR" sz="2200" b="0" spc="0" dirty="0" smtClean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2200" b="0" spc="0" dirty="0" smtClean="0">
                <a:solidFill>
                  <a:schemeClr val="tx1"/>
                </a:solidFill>
                <a:latin typeface="+mj-ea"/>
                <a:ea typeface="+mj-ea"/>
              </a:rPr>
              <a:t>생태계에서 인간과 자연의 관계</a:t>
            </a:r>
            <a:endParaRPr lang="en-US" altLang="ko-KR" sz="2200" b="0" spc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016" y="43651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생태계와 지형 환경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b="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지형의 지속 가능한 이용</a:t>
            </a:r>
            <a:endParaRPr lang="en-US" altLang="ko-KR" sz="1800" b="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1556792"/>
            <a:ext cx="3888432" cy="2088232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user\AppData\Local\Microsoft\Windows\Temporary Internet Files\Content.IE5\KJRV5UU1\MC900384368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627594">
            <a:off x="7395954" y="594983"/>
            <a:ext cx="1518793" cy="108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764704"/>
            <a:ext cx="78488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</a:pPr>
            <a:r>
              <a:rPr lang="en-US" altLang="ko-KR" sz="24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2. </a:t>
            </a:r>
            <a:r>
              <a:rPr lang="ko-KR" altLang="en-US" sz="24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산지 지형의 형성과 특색</a:t>
            </a:r>
            <a:endParaRPr lang="en-US" altLang="ko-KR" sz="24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24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  <a:buAutoNum type="arabicParenBoth"/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우리나라 산지 지형의 형성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① </a:t>
            </a:r>
            <a:r>
              <a:rPr lang="en-US" altLang="ko-KR" sz="22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1</a:t>
            </a:r>
            <a:r>
              <a:rPr lang="ko-KR" altLang="en-US" sz="22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차 산맥</a:t>
            </a:r>
            <a:endParaRPr lang="en-US" altLang="ko-KR" sz="22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신생대 제</a:t>
            </a: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3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기 경동성 요곡 운동으로 </a:t>
            </a:r>
            <a:r>
              <a:rPr lang="ko-KR" altLang="en-US" sz="1900" b="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횡압력을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직접 받아 형성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함경</a:t>
            </a: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태백</a:t>
            </a: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b="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낭림</a:t>
            </a: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b="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마천령</a:t>
            </a: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소백산맥 등이 해당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고도가 높고 산줄기의 연속성이 </a:t>
            </a:r>
            <a:r>
              <a:rPr lang="ko-KR" altLang="en-US" sz="1900" b="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뚜렷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② </a:t>
            </a:r>
            <a:r>
              <a:rPr lang="en-US" altLang="ko-KR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2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차 산맥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- 1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차 산맥 형성 이후 구조선을 따라 차별 풍화와 침식을 받아 형성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강남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묘향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멸악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차령산맥 등이 해당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3" name="가로로 말린 두루마리 모양 12"/>
          <p:cNvSpPr/>
          <p:nvPr/>
        </p:nvSpPr>
        <p:spPr>
          <a:xfrm>
            <a:off x="5508104" y="620688"/>
            <a:ext cx="3169840" cy="1512168"/>
          </a:xfrm>
          <a:prstGeom prst="horizont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24128" y="764704"/>
            <a:ext cx="288032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학습 목표</a:t>
            </a:r>
            <a:endParaRPr kumimoji="0"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latin typeface="+mn-lt"/>
                <a:ea typeface="+mn-ea"/>
              </a:rPr>
              <a:t>·</a:t>
            </a:r>
            <a:r>
              <a:rPr kumimoji="0" lang="ko-KR" altLang="en-US" sz="1400" dirty="0" smtClean="0">
                <a:latin typeface="+mn-lt"/>
                <a:ea typeface="+mn-ea"/>
              </a:rPr>
              <a:t>우리나라 산지 지형의 형성 과정과 특색을 설명할 수 있다</a:t>
            </a:r>
            <a:r>
              <a:rPr kumimoji="0" lang="en-US" altLang="ko-KR" sz="1400" dirty="0" smtClean="0">
                <a:latin typeface="+mn-lt"/>
                <a:ea typeface="+mn-ea"/>
              </a:rPr>
              <a:t>.</a:t>
            </a:r>
          </a:p>
          <a:p>
            <a:pPr algn="just">
              <a:defRPr/>
            </a:pPr>
            <a:r>
              <a:rPr lang="en-US" altLang="ko-KR" sz="1400" dirty="0" smtClean="0"/>
              <a:t>·</a:t>
            </a:r>
            <a:r>
              <a:rPr lang="ko-KR" altLang="en-US" sz="1400" dirty="0" smtClean="0"/>
              <a:t>우리나라 산지 지형에서의 주민 생활을 이해할 수 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우리나라 산지의 형성 과정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1490008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중생대에 있었던 대규모 지각 변동으로 습곡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단층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구조선이 형성되었고 구조선을 따라 지하 깊숙이 화강암이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관입하였다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1624732"/>
            <a:ext cx="3600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074" name="Picture 2" descr="H:\지학사\한국지리\CD 작업\수업 지원 자료\교과서 이미지 파일\컬러\Ⅱ 단원\44 우리나라 산지의 형성 과정.jpg"/>
          <p:cNvPicPr>
            <a:picLocks noChangeAspect="1" noChangeArrowheads="1"/>
          </p:cNvPicPr>
          <p:nvPr/>
        </p:nvPicPr>
        <p:blipFill>
          <a:blip r:embed="rId5" cstate="print"/>
          <a:srcRect r="51708" b="57376"/>
          <a:stretch>
            <a:fillRect/>
          </a:stretch>
        </p:blipFill>
        <p:spPr bwMode="auto">
          <a:xfrm>
            <a:off x="1687119" y="3645024"/>
            <a:ext cx="7061345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우리나라 산지의 형성 과정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1490008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중생대 지각 변동 이후 오랜 기간 동안 침식되어 한반도가 다소 평탄해졌다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1624732"/>
            <a:ext cx="3600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074" name="Picture 2" descr="H:\지학사\한국지리\CD 작업\수업 지원 자료\교과서 이미지 파일\컬러\Ⅱ 단원\44 우리나라 산지의 형성 과정.jpg"/>
          <p:cNvPicPr>
            <a:picLocks noChangeAspect="1" noChangeArrowheads="1"/>
          </p:cNvPicPr>
          <p:nvPr/>
        </p:nvPicPr>
        <p:blipFill>
          <a:blip r:embed="rId5" cstate="print"/>
          <a:srcRect l="51247" b="57376"/>
          <a:stretch>
            <a:fillRect/>
          </a:stretch>
        </p:blipFill>
        <p:spPr bwMode="auto">
          <a:xfrm>
            <a:off x="1619672" y="3645024"/>
            <a:ext cx="7128792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우리나라 산지의 형성 과정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1490008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신생대 제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기 경동성 요곡 운동으로 동해안에 치우친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차 산맥의 골격이 형성되었고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이후 구조선을 따라 황해 쪽으로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하곡이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발달하기 시작했다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1624732"/>
            <a:ext cx="3600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074" name="Picture 2" descr="H:\지학사\한국지리\CD 작업\수업 지원 자료\교과서 이미지 파일\컬러\Ⅱ 단원\44 우리나라 산지의 형성 과정.jpg"/>
          <p:cNvPicPr>
            <a:picLocks noChangeAspect="1" noChangeArrowheads="1"/>
          </p:cNvPicPr>
          <p:nvPr/>
        </p:nvPicPr>
        <p:blipFill>
          <a:blip r:embed="rId5" cstate="print"/>
          <a:srcRect t="51368" r="52232"/>
          <a:stretch>
            <a:fillRect/>
          </a:stretch>
        </p:blipFill>
        <p:spPr bwMode="auto">
          <a:xfrm>
            <a:off x="1763688" y="3249164"/>
            <a:ext cx="6984776" cy="3204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도움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우리나라 산지의 형성 과정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1490008"/>
            <a:ext cx="5904656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하곡을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따라 차별 침식이 일어나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하곡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주변의 산지는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차 산맥을 이루었고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계속적인 침식에 의해 지하의 화강암이 지표로 드러났다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1624732"/>
            <a:ext cx="36004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3074" name="Picture 2" descr="H:\지학사\한국지리\CD 작업\수업 지원 자료\교과서 이미지 파일\컬러\Ⅱ 단원\44 우리나라 산지의 형성 과정.jpg"/>
          <p:cNvPicPr>
            <a:picLocks noChangeAspect="1" noChangeArrowheads="1"/>
          </p:cNvPicPr>
          <p:nvPr/>
        </p:nvPicPr>
        <p:blipFill>
          <a:blip r:embed="rId5" cstate="print"/>
          <a:srcRect l="50754" t="48089"/>
          <a:stretch>
            <a:fillRect/>
          </a:stretch>
        </p:blipFill>
        <p:spPr bwMode="auto">
          <a:xfrm>
            <a:off x="1547664" y="3033140"/>
            <a:ext cx="7200800" cy="3420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심화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산정부에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형성된 돌산과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흙산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1&gt; 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절리 밀도 차이에 의한 지형 형성 과정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 descr="H:\지학사\한국지리\CD 작업\수업 지원 자료\교과서 이미지 파일\컬러\Ⅱ 단원\45 절리 밀도 차이에 의한 지형 형성.jpg"/>
          <p:cNvPicPr>
            <a:picLocks noChangeAspect="1" noChangeArrowheads="1"/>
          </p:cNvPicPr>
          <p:nvPr/>
        </p:nvPicPr>
        <p:blipFill>
          <a:blip r:embed="rId5" cstate="print"/>
          <a:srcRect r="70692"/>
          <a:stretch>
            <a:fillRect/>
          </a:stretch>
        </p:blipFill>
        <p:spPr bwMode="auto">
          <a:xfrm>
            <a:off x="683568" y="2060848"/>
            <a:ext cx="2304256" cy="2160240"/>
          </a:xfrm>
          <a:prstGeom prst="rect">
            <a:avLst/>
          </a:prstGeom>
          <a:noFill/>
        </p:spPr>
      </p:pic>
      <p:pic>
        <p:nvPicPr>
          <p:cNvPr id="16" name="Picture 2" descr="H:\지학사\한국지리\CD 작업\수업 지원 자료\교과서 이미지 파일\컬러\Ⅱ 단원\45 절리 밀도 차이에 의한 지형 형성.jpg"/>
          <p:cNvPicPr>
            <a:picLocks noChangeAspect="1" noChangeArrowheads="1"/>
          </p:cNvPicPr>
          <p:nvPr/>
        </p:nvPicPr>
        <p:blipFill>
          <a:blip r:embed="rId5" cstate="print"/>
          <a:srcRect l="28393" r="35888"/>
          <a:stretch>
            <a:fillRect/>
          </a:stretch>
        </p:blipFill>
        <p:spPr bwMode="auto">
          <a:xfrm>
            <a:off x="2915816" y="2060848"/>
            <a:ext cx="2808312" cy="2160240"/>
          </a:xfrm>
          <a:prstGeom prst="rect">
            <a:avLst/>
          </a:prstGeom>
          <a:noFill/>
        </p:spPr>
      </p:pic>
      <p:pic>
        <p:nvPicPr>
          <p:cNvPr id="18" name="Picture 2" descr="H:\지학사\한국지리\CD 작업\수업 지원 자료\교과서 이미지 파일\컬러\Ⅱ 단원\45 절리 밀도 차이에 의한 지형 형성.jpg"/>
          <p:cNvPicPr>
            <a:picLocks noChangeAspect="1" noChangeArrowheads="1"/>
          </p:cNvPicPr>
          <p:nvPr/>
        </p:nvPicPr>
        <p:blipFill>
          <a:blip r:embed="rId5" cstate="print"/>
          <a:srcRect l="64112"/>
          <a:stretch>
            <a:fillRect/>
          </a:stretch>
        </p:blipFill>
        <p:spPr bwMode="auto">
          <a:xfrm>
            <a:off x="5724128" y="2060848"/>
            <a:ext cx="2821539" cy="216024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3568" y="4437112"/>
            <a:ext cx="784887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절리 간격이 좁은 곳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(A)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은 풍화가 깊게 이루어지고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절리 간격이 넓은 곳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(B)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은 풍화가 제한적으로 이루어져 정상부에 뾰족한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암봉이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형성되거나 흔들바위가 발달한다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심화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산정부에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형성된 돌산과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흙산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err="1" smtClean="0">
                <a:solidFill>
                  <a:schemeClr val="tx1"/>
                </a:solidFill>
              </a:rPr>
              <a:t>산정부에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 형성된 돌산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1988840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화강암 산지에서 절리 간격이 좁은 곳은 풍화가 깊게 진전되어 평야로 발달하고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절리 간격이 넓은 곳은 상대적으로 우뚝 솟은 돌산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석산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을 이룬다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pic>
        <p:nvPicPr>
          <p:cNvPr id="5122" name="Picture 2" descr="H:\지학사\한국지리\CD 작업\수업 지원 자료\교과서 이미지 파일\컬러\Ⅱ 단원\45-1 설악산 울산바위.jpg"/>
          <p:cNvPicPr>
            <a:picLocks noChangeAspect="1" noChangeArrowheads="1"/>
          </p:cNvPicPr>
          <p:nvPr/>
        </p:nvPicPr>
        <p:blipFill>
          <a:blip r:embed="rId5" cstate="print"/>
          <a:srcRect l="7799" t="17616" r="10315" b="29535"/>
          <a:stretch>
            <a:fillRect/>
          </a:stretch>
        </p:blipFill>
        <p:spPr bwMode="auto">
          <a:xfrm>
            <a:off x="2411760" y="3573016"/>
            <a:ext cx="6048672" cy="259228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39552" y="577564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설악산 울산바위 ▶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심화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산정부에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형성된 돌산과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흙산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556792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자료</a:t>
            </a:r>
            <a:r>
              <a:rPr lang="en-US" altLang="ko-KR" sz="2000" b="0" spc="0" dirty="0" smtClean="0">
                <a:solidFill>
                  <a:schemeClr val="tx1"/>
                </a:solidFill>
              </a:rPr>
              <a:t>2&gt; </a:t>
            </a:r>
            <a:r>
              <a:rPr lang="ko-KR" altLang="en-US" sz="2000" b="0" spc="0" dirty="0" err="1" smtClean="0">
                <a:solidFill>
                  <a:schemeClr val="tx1"/>
                </a:solidFill>
              </a:rPr>
              <a:t>산정부에</a:t>
            </a:r>
            <a:r>
              <a:rPr lang="ko-KR" altLang="en-US" sz="2000" b="0" spc="0" dirty="0" smtClean="0">
                <a:solidFill>
                  <a:schemeClr val="tx1"/>
                </a:solidFill>
              </a:rPr>
              <a:t> 형성된 </a:t>
            </a:r>
            <a:r>
              <a:rPr lang="ko-KR" altLang="en-US" sz="2000" b="0" spc="0" dirty="0" err="1" smtClean="0">
                <a:solidFill>
                  <a:schemeClr val="tx1"/>
                </a:solidFill>
              </a:rPr>
              <a:t>흙산</a:t>
            </a:r>
            <a:endParaRPr lang="en-US" altLang="ko-KR" sz="2000" b="0" spc="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1988840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편마암의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풍화층은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비교적 얇은 반면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토양층이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사면을 따라 고르게 발달하여 식생이 안정되어 있고 돌이나 암반의 노출이 적다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이러한 이유로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기반암이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편마암인 산을 </a:t>
            </a:r>
            <a:r>
              <a:rPr lang="ko-KR" altLang="en-US" sz="20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흙산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토산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이라고 한다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577564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덕유산▶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6146" name="Picture 2" descr="H:\지학사\한국지리\CD 작업\수업 지원 자료\교과서 이미지 파일\컬러\Ⅱ 단원\45-2 덕유산.jpg"/>
          <p:cNvPicPr>
            <a:picLocks noChangeAspect="1" noChangeArrowheads="1"/>
          </p:cNvPicPr>
          <p:nvPr/>
        </p:nvPicPr>
        <p:blipFill>
          <a:blip r:embed="rId5" cstate="print"/>
          <a:srcRect t="12110"/>
          <a:stretch>
            <a:fillRect/>
          </a:stretch>
        </p:blipFill>
        <p:spPr bwMode="auto">
          <a:xfrm>
            <a:off x="2427298" y="3573016"/>
            <a:ext cx="6052930" cy="2612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7"/>
          <p:cNvGrpSpPr/>
          <p:nvPr/>
        </p:nvGrpSpPr>
        <p:grpSpPr>
          <a:xfrm>
            <a:off x="827584" y="2348880"/>
            <a:ext cx="7560840" cy="2664296"/>
            <a:chOff x="3549318" y="3852905"/>
            <a:chExt cx="4767097" cy="8966132"/>
          </a:xfrm>
        </p:grpSpPr>
        <p:sp>
          <p:nvSpPr>
            <p:cNvPr id="9" name="직사각형 8"/>
            <p:cNvSpPr/>
            <p:nvPr/>
          </p:nvSpPr>
          <p:spPr>
            <a:xfrm>
              <a:off x="3549318" y="3861049"/>
              <a:ext cx="4767097" cy="89579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68524" y="3852905"/>
              <a:ext cx="4575884" cy="8700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한반도에 미치는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횡압력에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의해 설악산 일대에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절리나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단층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구조선 등이 형성됨 → 절리 밀도가 높은 곳은 심층 풍화를 받고 절리 밀도가 낮은 곳은 표층 풍화를 받음 → 심층 풍화 지역은 침식에 의해 점차 고도가 점차 낮아지며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산록대나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구릉성 산지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평야로 변모하고 표층 풍화 지역은 침식에 의해 얇은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풍화층이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제거되며 돔이나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암봉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흔들바위 등이 노출되어 높은 고도를 유지함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  <a:endParaRPr lang="en-US" altLang="ko-KR" spc="-20" dirty="0" smtClean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1556792"/>
            <a:ext cx="7704856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1 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1&gt;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을 바탕으로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의 지형 형성 과정을 설명해 보자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심화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산정부에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형성된 돌산과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흙산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5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7"/>
          <p:cNvGrpSpPr/>
          <p:nvPr/>
        </p:nvGrpSpPr>
        <p:grpSpPr>
          <a:xfrm>
            <a:off x="827584" y="2348880"/>
            <a:ext cx="7560840" cy="3096344"/>
            <a:chOff x="3549318" y="3852905"/>
            <a:chExt cx="4767097" cy="10420099"/>
          </a:xfrm>
        </p:grpSpPr>
        <p:sp>
          <p:nvSpPr>
            <p:cNvPr id="9" name="직사각형 8"/>
            <p:cNvSpPr/>
            <p:nvPr/>
          </p:nvSpPr>
          <p:spPr>
            <a:xfrm>
              <a:off x="3549318" y="3861049"/>
              <a:ext cx="4767097" cy="104119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68524" y="3852905"/>
              <a:ext cx="4575884" cy="100986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화강암 산지는 암괴가 노출되어 돔이나 뾰족한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암봉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,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흔들바위 등의 지형 발달하였다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화강암 산지에서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풍화층이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두터운 곳은 식생 발달이 다소 양호하지만 암괴가 노출된 곳이나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풍화층이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얇은 곳은 식생이 불량하여 불연속적인 생태 환경을 보인다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편마암 산지는 직선상의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평활한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사면이 우세하며 식생 밀도가 높다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편마암 산지는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미립질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실트나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점토질을 다량 함유한 고른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풍화층을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지니고 있어 토양 </a:t>
              </a:r>
              <a:r>
                <a:rPr lang="ko-KR" altLang="en-US" dirty="0" err="1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보수력이</a:t>
              </a:r>
              <a:r>
                <a:rPr lang="ko-KR" altLang="en-US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 높고 식생 발달이 양호하여 생태적 잠재력이 높다</a:t>
              </a:r>
              <a:r>
                <a:rPr lang="en-US" altLang="ko-KR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  <a:endParaRPr lang="en-US" altLang="ko-KR" spc="-20" dirty="0" smtClean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1556792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 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2&gt;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&lt;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자료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3&gt;</a:t>
            </a:r>
            <a:r>
              <a:rPr lang="ko-KR" altLang="en-US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의 지형 경관과 생태 특성의 차이를 써 보자</a:t>
            </a:r>
            <a:r>
              <a:rPr lang="en-US" altLang="ko-KR" sz="20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심화 활동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산정부에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형성된 돌산과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흙산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5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55576" y="1340768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한라산은 남한의 산 중 해발 고도가 가장 높지만 나이는 가장 어리다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. 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소백산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북한산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한라산의 위치를 지리 부도에서 찾아보자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620688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생각열기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600" y="5085184"/>
            <a:ext cx="7272808" cy="1008112"/>
            <a:chOff x="1043608" y="5085184"/>
            <a:chExt cx="7272808" cy="1389238"/>
          </a:xfrm>
        </p:grpSpPr>
        <p:sp>
          <p:nvSpPr>
            <p:cNvPr id="12" name="직사각형 11"/>
            <p:cNvSpPr/>
            <p:nvPr/>
          </p:nvSpPr>
          <p:spPr>
            <a:xfrm>
              <a:off x="1043608" y="5085184"/>
              <a:ext cx="7272808" cy="13892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87624" y="5114508"/>
              <a:ext cx="7056784" cy="1272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소백산은 소백산맥에 위치해 있다</a:t>
              </a:r>
              <a:r>
                <a:rPr lang="en-US" altLang="ko-KR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북한산은 서울에 위치해 있다</a:t>
              </a:r>
              <a:r>
                <a:rPr lang="en-US" altLang="ko-KR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한라산은 제주도에 위치해 있다</a:t>
              </a:r>
              <a:r>
                <a:rPr lang="en-US" altLang="ko-KR" b="1" dirty="0" smtClean="0">
                  <a:solidFill>
                    <a:srgbClr val="FF0000"/>
                  </a:solidFill>
                  <a:latin typeface="나눔명조" pitchFamily="18" charset="-127"/>
                  <a:ea typeface="나눔명조" pitchFamily="18" charset="-127"/>
                </a:rPr>
                <a:t>.</a:t>
              </a:r>
              <a:endParaRPr lang="en-US" altLang="ko-KR" b="1" spc="-20" dirty="0" smtClean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55576" y="4109010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▲ 소백산</a:t>
            </a:r>
            <a:endParaRPr lang="en-US" altLang="ko-KR" sz="20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just"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변성암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, 20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억 년 전 형성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5856" y="4109010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▲ 북한산</a:t>
            </a:r>
            <a:endParaRPr lang="en-US" altLang="ko-KR" sz="20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just"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화강암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, 1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억 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7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천만 년 전 </a:t>
            </a:r>
            <a:r>
              <a:rPr lang="ko-KR" altLang="en-US" sz="20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관입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6136" y="4077072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▲ 한라산</a:t>
            </a:r>
            <a:endParaRPr lang="en-US" altLang="ko-KR" sz="20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just">
              <a:lnSpc>
                <a:spcPct val="100000"/>
              </a:lnSpc>
            </a:pP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현무암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, 10</a:t>
            </a:r>
            <a:r>
              <a:rPr lang="ko-KR" altLang="en-US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만 년 전 분출</a:t>
            </a:r>
            <a:r>
              <a:rPr lang="en-US" altLang="ko-KR" sz="20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pic>
        <p:nvPicPr>
          <p:cNvPr id="1026" name="Picture 2" descr="H:\지학사\한국지리\CD 작업\수업 지원 자료\교과서 이미지 파일\컬러\Ⅱ 단원\40-1 소백산.jpg"/>
          <p:cNvPicPr>
            <a:picLocks noChangeAspect="1" noChangeArrowheads="1"/>
          </p:cNvPicPr>
          <p:nvPr/>
        </p:nvPicPr>
        <p:blipFill>
          <a:blip r:embed="rId4" cstate="print"/>
          <a:srcRect l="18603"/>
          <a:stretch>
            <a:fillRect/>
          </a:stretch>
        </p:blipFill>
        <p:spPr bwMode="auto">
          <a:xfrm>
            <a:off x="827584" y="2564904"/>
            <a:ext cx="2421145" cy="1580969"/>
          </a:xfrm>
          <a:prstGeom prst="rect">
            <a:avLst/>
          </a:prstGeom>
          <a:noFill/>
        </p:spPr>
      </p:pic>
      <p:pic>
        <p:nvPicPr>
          <p:cNvPr id="1027" name="Picture 3" descr="H:\지학사\한국지리\CD 작업\수업 지원 자료\교과서 이미지 파일\컬러\Ⅱ 단원\40-2 북한산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4221" y="2517134"/>
            <a:ext cx="2414493" cy="1609662"/>
          </a:xfrm>
          <a:prstGeom prst="rect">
            <a:avLst/>
          </a:prstGeom>
          <a:noFill/>
        </p:spPr>
      </p:pic>
      <p:pic>
        <p:nvPicPr>
          <p:cNvPr id="1029" name="Picture 5" descr="H:\지학사\한국지리\CD 작업\수업 지원 자료\교과서 이미지 파일\컬러\Ⅱ 단원\40-3 한라산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9919" y="2492897"/>
            <a:ext cx="2458505" cy="1632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764704"/>
            <a:ext cx="7776864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</a:pPr>
            <a:r>
              <a:rPr lang="en-US" altLang="ko-KR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(2) 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우리나라 산지 지형의 특색과 이용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① </a:t>
            </a:r>
            <a:r>
              <a:rPr lang="ko-KR" altLang="en-US" sz="2200" u="sng" spc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명조 ExtraBold" pitchFamily="18" charset="-127"/>
                <a:ea typeface="나눔명조 ExtraBold" pitchFamily="18" charset="-127"/>
                <a:hlinkClick r:id="rId3" action="ppaction://hlinksldjump"/>
              </a:rPr>
              <a:t>우리나라 산지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의 특색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국토의 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70%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가 산지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대부분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저산성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산지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산지의 대부분은 북동부 지방에 집중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                         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서남부 지방은 낮은 구릉성 산지와 평야 분포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고원 발달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: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개마고원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영서고원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(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고위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평탄면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),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진안고원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② 산지 지역의 주민 생활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산지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: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생태 댐 역할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각종 자원의 보고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수려한 자연 경관을 관광 자원으로 활용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5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실행 단추: 돌아가기 22">
            <a:hlinkClick r:id="" action="ppaction://hlinkshowjump?jump=previousslide" highlightClick="1"/>
          </p:cNvPr>
          <p:cNvSpPr/>
          <p:nvPr/>
        </p:nvSpPr>
        <p:spPr>
          <a:xfrm>
            <a:off x="8028384" y="5877272"/>
            <a:ext cx="504825" cy="431800"/>
          </a:xfrm>
          <a:prstGeom prst="actionButtonRetur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7170" name="Picture 2" descr="H:\지학사\한국지리\CD 작업\수업 지원 자료\교과서 이미지 파일\컬러\Ⅱ 단원\46 우리나라의 산지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721522"/>
            <a:ext cx="3600400" cy="552025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95936" y="573325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◀ 우리나라의 산지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31840" y="1412776"/>
            <a:ext cx="5537214" cy="2088232"/>
            <a:chOff x="3131840" y="1412776"/>
            <a:chExt cx="5537214" cy="2088232"/>
          </a:xfrm>
        </p:grpSpPr>
        <p:pic>
          <p:nvPicPr>
            <p:cNvPr id="7171" name="Picture 3" descr="H:\지학사\한국지리\CD 작업\수업 지원 자료\교과서 이미지 파일\컬러\Ⅱ 단원\46 중부 지방의 동서 단면도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5896" y="1412776"/>
              <a:ext cx="5033158" cy="1512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4" name="구부러진 연결선 13"/>
            <p:cNvCxnSpPr/>
            <p:nvPr/>
          </p:nvCxnSpPr>
          <p:spPr>
            <a:xfrm rot="5400000" flipH="1" flipV="1">
              <a:off x="2771800" y="2708920"/>
              <a:ext cx="1152128" cy="432048"/>
            </a:xfrm>
            <a:prstGeom prst="curvedConnector3">
              <a:avLst>
                <a:gd name="adj1" fmla="val 99604"/>
              </a:avLst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1556792"/>
            <a:ext cx="3744416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b="1" dirty="0" smtClean="0"/>
              <a:t>    자료의  맥</a:t>
            </a:r>
            <a:endParaRPr lang="en-US" altLang="ko-KR" sz="2100" b="1" dirty="0" smtClean="0"/>
          </a:p>
          <a:p>
            <a:pPr>
              <a:lnSpc>
                <a:spcPct val="120000"/>
              </a:lnSpc>
            </a:pPr>
            <a:endParaRPr lang="en-US" altLang="ko-KR" sz="500" b="1" dirty="0" smtClean="0"/>
          </a:p>
          <a:p>
            <a:pPr marL="0" lvl="1" algn="just"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태백산맥이나 소백산맥 등에는 산 </a:t>
            </a:r>
            <a:r>
              <a:rPr lang="ko-KR" altLang="en-US" dirty="0" err="1" smtClean="0">
                <a:latin typeface="+mn-ea"/>
              </a:rPr>
              <a:t>정상부에</a:t>
            </a:r>
            <a:r>
              <a:rPr lang="ko-KR" altLang="en-US" dirty="0" smtClean="0">
                <a:latin typeface="+mn-ea"/>
              </a:rPr>
              <a:t> 기복이 작고 경사가 완만한 </a:t>
            </a:r>
            <a:r>
              <a:rPr lang="ko-KR" altLang="en-US" dirty="0" err="1" smtClean="0">
                <a:latin typeface="+mn-ea"/>
              </a:rPr>
              <a:t>평탄면이</a:t>
            </a:r>
            <a:r>
              <a:rPr lang="ko-KR" altLang="en-US" dirty="0" smtClean="0">
                <a:latin typeface="+mn-ea"/>
              </a:rPr>
              <a:t> 나타난다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sz="2100" b="1" dirty="0" smtClean="0"/>
              <a:t>    자료 </a:t>
            </a:r>
            <a:r>
              <a:rPr lang="ko-KR" altLang="en-US" sz="800" b="1" dirty="0" smtClean="0"/>
              <a:t> </a:t>
            </a:r>
            <a:r>
              <a:rPr lang="ko-KR" altLang="en-US" sz="2100" b="1" dirty="0" smtClean="0"/>
              <a:t>분석</a:t>
            </a:r>
            <a:endParaRPr lang="en-US" altLang="ko-KR" sz="2100" b="1" dirty="0" smtClean="0"/>
          </a:p>
          <a:p>
            <a:pPr>
              <a:lnSpc>
                <a:spcPct val="120000"/>
              </a:lnSpc>
            </a:pPr>
            <a:endParaRPr lang="en-US" altLang="ko-KR" sz="500" b="1" dirty="0" smtClean="0"/>
          </a:p>
          <a:p>
            <a:pPr marL="3420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 smtClean="0">
                <a:latin typeface="+mn-ea"/>
              </a:rPr>
              <a:t>삼정평</a:t>
            </a:r>
            <a:r>
              <a:rPr lang="ko-KR" altLang="en-US" dirty="0" smtClean="0">
                <a:latin typeface="+mn-ea"/>
              </a:rPr>
              <a:t> 일대는 해발 고도가 높은데도 불구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등고선 간격이 넓어 경사가 완만</a:t>
            </a:r>
            <a:endParaRPr lang="en-US" altLang="ko-KR" dirty="0" smtClean="0">
              <a:latin typeface="+mn-ea"/>
            </a:endParaRPr>
          </a:p>
          <a:p>
            <a:pPr marL="3420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smtClean="0">
                <a:latin typeface="+mn-ea"/>
              </a:rPr>
              <a:t>여름철 서늘하고 토양 수분이 많아 고랭지 농업과 목축업 발달</a:t>
            </a:r>
            <a:endParaRPr lang="en-US" altLang="ko-KR" dirty="0" smtClean="0">
              <a:latin typeface="+mn-ea"/>
            </a:endParaRPr>
          </a:p>
          <a:p>
            <a:pPr marL="3420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smtClean="0">
                <a:latin typeface="+mn-ea"/>
              </a:rPr>
              <a:t>한반도가 융기한 증거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4860032" y="1628800"/>
            <a:ext cx="288032" cy="288032"/>
          </a:xfrm>
          <a:prstGeom prst="star5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4860032" y="3429000"/>
            <a:ext cx="288032" cy="288032"/>
          </a:xfrm>
          <a:prstGeom prst="star5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9" descr="12-hkm-2-1-06-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437" y="1709809"/>
            <a:ext cx="3857571" cy="3375375"/>
          </a:xfrm>
          <a:prstGeom prst="rect">
            <a:avLst/>
          </a:prstGeom>
        </p:spPr>
      </p:pic>
      <p:sp>
        <p:nvSpPr>
          <p:cNvPr id="14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더 </a:t>
            </a:r>
            <a:r>
              <a:rPr lang="ko-KR" altLang="en-US" sz="26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알아보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기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고위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평탄면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읽기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고원 지역의 생활 모습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1556792"/>
            <a:ext cx="784887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영서고원</a:t>
            </a:r>
            <a:endParaRPr lang="en-US" altLang="ko-KR" sz="22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목초 재배에 유리 →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목축업 발달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고랭지 배추나 무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감자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약초 등을 재배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여름철 서늘한 기후 이용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관광 산업 발달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194" name="Picture 2" descr="H:\지학사\한국지리\CD 작업\수업 지원 자료\교과서 이미지 파일\컬러\Ⅱ 단원\47-1 영서고원 고랭지 채소밭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705" y="3689827"/>
            <a:ext cx="3073199" cy="204342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8195" name="Picture 3" descr="H:\지학사\한국지리\CD 작업\수업 지원 자료\교과서 이미지 파일\컬러\Ⅱ 단원\47-2 영서고원 목장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1656" y="3617819"/>
            <a:ext cx="2711812" cy="1800766"/>
          </a:xfrm>
          <a:prstGeom prst="rect">
            <a:avLst/>
          </a:prstGeom>
          <a:noFill/>
        </p:spPr>
      </p:pic>
      <p:pic>
        <p:nvPicPr>
          <p:cNvPr id="8196" name="Picture 4" descr="H:\지학사\한국지리\CD 작업\수업 지원 자료\교과서 이미지 파일\컬러\Ⅱ 단원\47-3 영서고원 스키장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580112" y="3687735"/>
            <a:ext cx="3024336" cy="2045521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읽기 자료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고원 지역의 생활 모습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1556792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200" spc="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진안고원</a:t>
            </a:r>
            <a:endParaRPr lang="en-US" altLang="ko-KR" sz="22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고랭지 배추와 버섯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인삼 등 특용 작물 재배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여름철 서늘한 기후 이용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관광 산업 발달</a:t>
            </a:r>
            <a:endParaRPr lang="en-US" altLang="ko-KR" sz="1900" spc="0" dirty="0" smtClean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9218" name="Picture 2" descr="H:\지학사\한국지리\CD 작업\수업 지원 자료\교과서 이미지 파일\컬러\Ⅱ 단원\47-4 진안고원 인삼밭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996951"/>
            <a:ext cx="4187056" cy="3100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403648" y="5661248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진안고원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400" b="0" spc="0" dirty="0" err="1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인삼밭</a:t>
            </a:r>
            <a:r>
              <a:rPr lang="ko-KR" altLang="en-US" sz="2400" b="0" spc="0" dirty="0" smtClean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▶</a:t>
            </a:r>
            <a:endParaRPr lang="en-US" altLang="ko-KR" sz="2400" b="0" spc="0" dirty="0" smtClean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764704"/>
            <a:ext cx="78488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4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한반도 지각의 형성</a:t>
            </a:r>
            <a:endParaRPr lang="en-US" altLang="ko-KR" sz="24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24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  <a:buAutoNum type="arabicParenBoth"/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한반도 지체 구조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① 지형의 형성</a:t>
            </a:r>
            <a:endParaRPr lang="en-US" altLang="ko-KR" sz="22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대체적인 윤곽은 주로 </a:t>
            </a:r>
            <a:r>
              <a:rPr lang="ko-KR" altLang="en-US" sz="1900" b="0" u="sng" spc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명조 ExtraBold" pitchFamily="18" charset="-127"/>
                <a:ea typeface="나눔명조 ExtraBold" pitchFamily="18" charset="-127"/>
                <a:hlinkClick r:id="rId3" action="ppaction://hlinksldjump"/>
              </a:rPr>
              <a:t>내적 작용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에 의해 형성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b="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내적 작용은 지각의 특색을 통해 확인</a:t>
            </a: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1900" b="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② </a:t>
            </a:r>
            <a:r>
              <a:rPr lang="ko-KR" altLang="en-US" sz="2200" u="sng" spc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지괴</a:t>
            </a:r>
            <a:endParaRPr lang="en-US" altLang="ko-KR" sz="2200" u="sng" spc="0" dirty="0" smtClean="0">
              <a:solidFill>
                <a:schemeClr val="tx2">
                  <a:lumMod val="60000"/>
                  <a:lumOff val="40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시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·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원생대에 형성된 매우 오래된 지각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한반도의 근간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평북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-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개마 지괴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경기 지괴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영남 지괴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주로 변성암으로 구성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3" name="가로로 말린 두루마리 모양 12"/>
          <p:cNvSpPr/>
          <p:nvPr/>
        </p:nvSpPr>
        <p:spPr>
          <a:xfrm>
            <a:off x="5580112" y="620688"/>
            <a:ext cx="3097832" cy="1080120"/>
          </a:xfrm>
          <a:prstGeom prst="horizont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24128" y="764704"/>
            <a:ext cx="288032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학습 목표</a:t>
            </a:r>
            <a:endParaRPr kumimoji="0"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latin typeface="+mn-lt"/>
                <a:ea typeface="+mn-ea"/>
              </a:rPr>
              <a:t>·</a:t>
            </a:r>
            <a:r>
              <a:rPr kumimoji="0" lang="ko-KR" altLang="en-US" sz="1400" dirty="0" smtClean="0">
                <a:latin typeface="+mn-lt"/>
                <a:ea typeface="+mn-ea"/>
              </a:rPr>
              <a:t>한반도 지각의 형성 과정을 파악할 수 있다</a:t>
            </a:r>
            <a:r>
              <a:rPr kumimoji="0" lang="en-US" altLang="ko-KR" sz="1400" dirty="0" smtClean="0">
                <a:latin typeface="+mn-lt"/>
                <a:ea typeface="+mn-ea"/>
              </a:rPr>
              <a:t>.</a:t>
            </a:r>
            <a:endParaRPr kumimoji="0" lang="ko-KR" altLang="en-US" sz="1400" dirty="0">
              <a:latin typeface="+mn-lt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691680" y="4005064"/>
            <a:ext cx="4392488" cy="707886"/>
            <a:chOff x="5796136" y="4022481"/>
            <a:chExt cx="4392488" cy="707886"/>
          </a:xfrm>
        </p:grpSpPr>
        <p:sp>
          <p:nvSpPr>
            <p:cNvPr id="17" name="TextBox 16"/>
            <p:cNvSpPr txBox="1"/>
            <p:nvPr/>
          </p:nvSpPr>
          <p:spPr>
            <a:xfrm>
              <a:off x="6876256" y="4022481"/>
              <a:ext cx="3312368" cy="70788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kumimoji="0"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형성 시기와 특징이 유사하여 하나로 묶을 수 있는 지각의 덩어리로</a:t>
              </a:r>
              <a:r>
                <a:rPr kumimoji="0"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, </a:t>
              </a:r>
              <a:r>
                <a:rPr kumimoji="0" lang="ko-KR" altLang="en-US" sz="2000" dirty="0" err="1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육괴라고도</a:t>
              </a:r>
              <a:r>
                <a:rPr kumimoji="0"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 한다</a:t>
              </a:r>
              <a:r>
                <a:rPr kumimoji="0"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.</a:t>
              </a:r>
              <a:endParaRPr kumimoji="0" lang="ko-KR" altLang="en-US" sz="20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796136" y="4526537"/>
              <a:ext cx="108012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실행 단추: 돌아가기 22">
            <a:hlinkClick r:id="" action="ppaction://hlinkshowjump?jump=previousslide" highlightClick="1"/>
          </p:cNvPr>
          <p:cNvSpPr/>
          <p:nvPr/>
        </p:nvSpPr>
        <p:spPr>
          <a:xfrm>
            <a:off x="8028384" y="5877272"/>
            <a:ext cx="504825" cy="431800"/>
          </a:xfrm>
          <a:prstGeom prst="actionButtonRetur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755576" y="1412776"/>
          <a:ext cx="7704856" cy="4130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0160"/>
                <a:gridCol w="626469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/>
                        <a:t>구분</a:t>
                      </a:r>
                      <a:endParaRPr lang="ko-KR" altLang="en-US" sz="2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/>
                        <a:t>내용</a:t>
                      </a:r>
                      <a:endParaRPr lang="ko-KR" altLang="en-US" sz="2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115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200" dirty="0" smtClean="0"/>
                        <a:t>내적 작용</a:t>
                      </a:r>
                      <a:endParaRPr lang="ko-KR" altLang="en-US" sz="2200" dirty="0">
                        <a:latin typeface="나눔명조 ExtraBold" pitchFamily="18" charset="-127"/>
                        <a:ea typeface="나눔명조 ExtraBold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324000" indent="-324000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2200" dirty="0" smtClean="0"/>
                        <a:t> 지구 내부의 열에너지에 의한 판 구조 운동으로 형성</a:t>
                      </a:r>
                      <a:endParaRPr lang="en-US" altLang="ko-KR" sz="2200" dirty="0" smtClean="0"/>
                    </a:p>
                    <a:p>
                      <a:pPr marL="324000" indent="-324000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2200" dirty="0" smtClean="0"/>
                        <a:t> 조</a:t>
                      </a:r>
                      <a:r>
                        <a:rPr lang="ko-KR" altLang="en-US" sz="2200" baseline="0" dirty="0" smtClean="0"/>
                        <a:t>산 운동</a:t>
                      </a:r>
                      <a:r>
                        <a:rPr lang="en-US" altLang="ko-KR" sz="2200" baseline="0" dirty="0" smtClean="0"/>
                        <a:t>, </a:t>
                      </a:r>
                      <a:r>
                        <a:rPr lang="ko-KR" altLang="en-US" sz="2200" baseline="0" dirty="0" err="1" smtClean="0"/>
                        <a:t>조륙</a:t>
                      </a:r>
                      <a:r>
                        <a:rPr lang="ko-KR" altLang="en-US" sz="2200" baseline="0" dirty="0" smtClean="0"/>
                        <a:t> 운동</a:t>
                      </a:r>
                      <a:r>
                        <a:rPr lang="en-US" altLang="ko-KR" sz="2200" baseline="0" dirty="0" smtClean="0"/>
                        <a:t>, </a:t>
                      </a:r>
                      <a:r>
                        <a:rPr lang="ko-KR" altLang="en-US" sz="2200" baseline="0" dirty="0" smtClean="0"/>
                        <a:t>화산 활동 등에 의해 지표 기복 형성</a:t>
                      </a:r>
                      <a:endParaRPr lang="ko-KR" altLang="en-US" sz="2200" dirty="0">
                        <a:latin typeface="나눔명조 ExtraBold" pitchFamily="18" charset="-127"/>
                        <a:ea typeface="나눔명조 ExtraBold" pitchFamily="18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869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200" dirty="0" smtClean="0"/>
                        <a:t>외적 작용</a:t>
                      </a:r>
                      <a:endParaRPr lang="ko-KR" altLang="en-US" sz="2200" dirty="0">
                        <a:latin typeface="나눔명조 ExtraBold" pitchFamily="18" charset="-127"/>
                        <a:ea typeface="나눔명조 ExtraBold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24000" indent="-324000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2200" dirty="0" smtClean="0"/>
                        <a:t> 물과 공기가 순환하는 과정에서 발생</a:t>
                      </a:r>
                      <a:endParaRPr lang="en-US" altLang="ko-KR" sz="2200" dirty="0" smtClean="0"/>
                    </a:p>
                    <a:p>
                      <a:pPr marL="324000" indent="-324000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2200" dirty="0" smtClean="0"/>
                        <a:t> 지형의 세부적 모양 형성</a:t>
                      </a:r>
                      <a:endParaRPr lang="en-US" altLang="ko-KR" sz="2200" dirty="0" smtClean="0"/>
                    </a:p>
                    <a:p>
                      <a:pPr marL="324000" indent="-324000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2200" dirty="0" smtClean="0"/>
                        <a:t> 하천이나 파랑 등의 풍화</a:t>
                      </a:r>
                      <a:r>
                        <a:rPr lang="en-US" altLang="ko-KR" sz="2200" dirty="0" smtClean="0"/>
                        <a:t>, </a:t>
                      </a:r>
                      <a:r>
                        <a:rPr lang="ko-KR" altLang="en-US" sz="2200" dirty="0" smtClean="0"/>
                        <a:t>침식</a:t>
                      </a:r>
                      <a:r>
                        <a:rPr lang="en-US" altLang="ko-KR" sz="2200" dirty="0" smtClean="0"/>
                        <a:t>, </a:t>
                      </a:r>
                      <a:r>
                        <a:rPr lang="ko-KR" altLang="en-US" sz="2200" dirty="0" smtClean="0"/>
                        <a:t>운반</a:t>
                      </a:r>
                      <a:r>
                        <a:rPr lang="en-US" altLang="ko-KR" sz="2200" dirty="0" smtClean="0"/>
                        <a:t>, </a:t>
                      </a:r>
                      <a:r>
                        <a:rPr lang="ko-KR" altLang="en-US" sz="2200" dirty="0" smtClean="0"/>
                        <a:t>퇴적 작용</a:t>
                      </a:r>
                      <a:endParaRPr lang="ko-KR" altLang="en-US" sz="2200" dirty="0">
                        <a:latin typeface="나눔명조 ExtraBold" pitchFamily="18" charset="-127"/>
                        <a:ea typeface="나눔명조 ExtraBold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1052736"/>
            <a:ext cx="7848872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③ 퇴적 분지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시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·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원생대의 지괴들 사이사이에 위치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평남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지향사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옥천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지향사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(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고생대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),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경상 분지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(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중생대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)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주로 퇴적암으로 구성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187624" y="2975216"/>
          <a:ext cx="7272808" cy="33074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0160"/>
                <a:gridCol w="1656184"/>
                <a:gridCol w="2160240"/>
                <a:gridCol w="2016224"/>
              </a:tblGrid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1" dirty="0" err="1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조선누층군</a:t>
                      </a:r>
                      <a:endParaRPr lang="ko-KR" altLang="en-US" sz="18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고생대 전기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평남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·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옥천 </a:t>
                      </a:r>
                      <a:r>
                        <a:rPr lang="ko-KR" altLang="en-US" sz="2200" b="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지향사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 하부</a:t>
                      </a:r>
                      <a:endParaRPr lang="en-US" altLang="ko-KR" sz="2200" b="0" dirty="0" smtClean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</a:t>
                      </a:r>
                      <a:r>
                        <a:rPr lang="ko-KR" altLang="en-US" sz="2200" b="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해성층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)</a:t>
                      </a:r>
                      <a:endParaRPr lang="ko-KR" altLang="en-US" sz="2200" b="0" dirty="0" smtClean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석회암 매장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5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1" dirty="0" err="1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평안누층군</a:t>
                      </a:r>
                      <a:endParaRPr lang="ko-KR" altLang="en-US" sz="18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indent="-324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고생대 후기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marR="0" indent="-324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평남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·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옥천 </a:t>
                      </a:r>
                      <a:r>
                        <a:rPr lang="ko-KR" altLang="en-US" sz="2200" b="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지향사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 상부</a:t>
                      </a:r>
                      <a:endParaRPr lang="en-US" altLang="ko-KR" sz="2200" b="0" dirty="0" smtClean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marL="324000" marR="0" indent="-324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해안 습지에서 형성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)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무연탄 매장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9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1" dirty="0" err="1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경상누층군</a:t>
                      </a:r>
                      <a:endParaRPr lang="ko-KR" altLang="en-US" sz="18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중생대 말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경상 분지</a:t>
                      </a:r>
                      <a:endParaRPr lang="en-US" altLang="ko-KR" sz="2200" b="0" dirty="0" smtClean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</a:t>
                      </a:r>
                      <a:r>
                        <a:rPr lang="ko-KR" altLang="en-US" sz="2200" b="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육성층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)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공룡 뼈 일부 및 </a:t>
                      </a:r>
                      <a:endParaRPr lang="en-US" altLang="ko-KR" sz="2200" b="0" dirty="0" smtClean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발자국 화석 발견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904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두만 지괴</a:t>
                      </a:r>
                      <a:r>
                        <a:rPr lang="en-US" altLang="ko-KR" sz="1800" b="1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, </a:t>
                      </a:r>
                      <a:r>
                        <a:rPr lang="ko-KR" altLang="en-US" sz="1800" b="1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길주 </a:t>
                      </a:r>
                      <a:r>
                        <a:rPr lang="en-US" altLang="ko-KR" sz="1800" b="1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· </a:t>
                      </a:r>
                      <a:r>
                        <a:rPr lang="ko-KR" altLang="en-US" sz="1800" b="1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명천 지괴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신생대 제</a:t>
                      </a:r>
                      <a:r>
                        <a:rPr lang="en-US" altLang="ko-KR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3</a:t>
                      </a: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기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포항 일대와 북부 지역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000" indent="-324000" algn="ctr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2200" b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갈탄 매장</a:t>
                      </a:r>
                      <a:endParaRPr lang="ko-KR" altLang="en-US" sz="2200" b="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764704"/>
            <a:ext cx="77768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</a:pPr>
            <a:r>
              <a:rPr lang="en-US" altLang="ko-KR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(2) 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지각 변동에 의한 한반도 지체 구조의 변형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① </a:t>
            </a:r>
            <a:r>
              <a:rPr lang="ko-KR" altLang="en-US" sz="22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대보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조산 운동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중생대 중엽 발생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한반도 중남부 지방에 북동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-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남서 방향 </a:t>
            </a:r>
            <a:r>
              <a:rPr lang="ko-KR" altLang="en-US" sz="1900" u="sng" spc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구조선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발달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대보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화강암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관입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② 불국사 변동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중생대 말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활발한 화산 활동 발생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불국사 화강암 </a:t>
            </a:r>
            <a:r>
              <a:rPr lang="ko-KR" altLang="en-US" sz="19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관입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148064" y="3140968"/>
            <a:ext cx="3312368" cy="2304256"/>
            <a:chOff x="6876256" y="3349441"/>
            <a:chExt cx="3312368" cy="2304256"/>
          </a:xfrm>
        </p:grpSpPr>
        <p:sp>
          <p:nvSpPr>
            <p:cNvPr id="13" name="TextBox 12"/>
            <p:cNvSpPr txBox="1"/>
            <p:nvPr/>
          </p:nvSpPr>
          <p:spPr>
            <a:xfrm>
              <a:off x="6876256" y="4022481"/>
              <a:ext cx="3312368" cy="163121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/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지각 운동에 의해 형성되는 단층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습곡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암석 분포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산맥 등의 배열을 말한다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.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구조선은 직선상의 </a:t>
              </a:r>
              <a:r>
                <a:rPr lang="ko-KR" altLang="en-US" sz="2000" dirty="0" err="1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단층선이나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 </a:t>
              </a:r>
              <a:r>
                <a:rPr lang="ko-KR" altLang="en-US" sz="2000" dirty="0" err="1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단층선을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 따라 </a:t>
              </a:r>
              <a:r>
                <a:rPr lang="ko-KR" altLang="en-US" sz="2000" dirty="0" err="1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관입한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 화강암 배열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산지나 분지 배열 등을 통해 확인할 수 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나눔손글씨 펜" pitchFamily="66" charset="-127"/>
                  <a:ea typeface="나눔손글씨 펜" pitchFamily="66" charset="-127"/>
                </a:rPr>
                <a:t>.</a:t>
              </a:r>
              <a:endParaRPr kumimoji="0" lang="ko-KR" altLang="en-US" sz="20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236296" y="3349441"/>
              <a:ext cx="0" cy="64807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51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1052736"/>
            <a:ext cx="7848872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③ 경동성 </a:t>
            </a:r>
            <a:r>
              <a:rPr lang="ko-KR" altLang="en-US" sz="2200" spc="0" dirty="0" err="1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요곡</a:t>
            </a: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운동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신생대 제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3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기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태백 산지를 융기 중심축으로 하여 일어난 비대칭 융기 운동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동해 지각 확장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: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일본이 한반도에서 분리되면서 동해 형성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남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-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북 방향의 주요 산줄기 형성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ko-KR" altLang="en-US" sz="22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④ 화산 활동</a:t>
            </a:r>
            <a:endParaRPr lang="en-US" altLang="ko-KR" sz="22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신생대 제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3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기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~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신생대 제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4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기 초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   -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백두산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철원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·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평강 일대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제주도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울릉도</a:t>
            </a:r>
            <a:r>
              <a:rPr lang="en-US" altLang="ko-KR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900" spc="0" dirty="0" smtClean="0">
                <a:solidFill>
                  <a:schemeClr val="tx1"/>
                </a:solidFill>
                <a:latin typeface="나눔명조 ExtraBold" pitchFamily="18" charset="-127"/>
                <a:ea typeface="나눔명조 ExtraBold" pitchFamily="18" charset="-127"/>
              </a:rPr>
              <a:t>독도 등에 화산 지형 형성</a:t>
            </a:r>
            <a:endParaRPr lang="en-US" altLang="ko-KR" sz="1900" spc="0" dirty="0" smtClean="0">
              <a:solidFill>
                <a:schemeClr val="tx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931918" y="6485274"/>
            <a:ext cx="103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20" dirty="0" smtClean="0">
                <a:latin typeface="나눔손글씨 펜" pitchFamily="66" charset="-127"/>
                <a:ea typeface="나눔손글씨 펜" pitchFamily="66" charset="-127"/>
              </a:rPr>
              <a:t>㈜</a:t>
            </a:r>
            <a:r>
              <a:rPr lang="ko-KR" altLang="en-US" sz="2000" b="1" spc="-20" dirty="0" err="1" smtClean="0">
                <a:latin typeface="나눔손글씨 펜" pitchFamily="66" charset="-127"/>
                <a:ea typeface="나눔손글씨 펜" pitchFamily="66" charset="-127"/>
              </a:rPr>
              <a:t>지학사</a:t>
            </a:r>
            <a:endParaRPr lang="en-US" altLang="ko-KR" sz="2000" spc="-2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rcRect l="67731" t="74117" b="7396"/>
          <a:stretch>
            <a:fillRect/>
          </a:stretch>
        </p:blipFill>
        <p:spPr bwMode="auto">
          <a:xfrm>
            <a:off x="7668344" y="6546128"/>
            <a:ext cx="360040" cy="31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683568" y="850702"/>
            <a:ext cx="770485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더 </a:t>
            </a:r>
            <a:r>
              <a:rPr lang="ko-KR" altLang="en-US" sz="26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ea typeface="+mj-ea"/>
                <a:cs typeface="+mj-cs"/>
              </a:rPr>
              <a:t>알아보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기 </a:t>
            </a:r>
            <a:r>
              <a:rPr kumimoji="0" lang="en-US" altLang="ko-KR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경동성 </a:t>
            </a:r>
            <a:r>
              <a:rPr kumimoji="0" lang="ko-KR" altLang="en-US" sz="2600" b="0" i="0" u="none" strike="noStrike" kern="1200" cap="all" spc="0" normalizeH="0" baseline="0" noProof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요곡</a:t>
            </a:r>
            <a:r>
              <a:rPr kumimoji="0" lang="ko-KR" altLang="en-US" sz="2600" b="0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 운동</a:t>
            </a:r>
            <a:endParaRPr kumimoji="0" lang="ko-KR" altLang="en-US" sz="2100" b="0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45785"/>
            <a:ext cx="835292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Ⅱ </a:t>
            </a:r>
            <a:r>
              <a:rPr lang="ko-KR" altLang="en-US" sz="18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지형 환경과 생태계                                                 </a:t>
            </a:r>
            <a:r>
              <a:rPr lang="en-US" altLang="ko-KR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 </a:t>
            </a:r>
            <a:r>
              <a:rPr lang="ko-KR" altLang="en-US" sz="2400" b="0" spc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우리나라 산지 지형의 형성 과정</a:t>
            </a:r>
            <a:endParaRPr lang="en-US" altLang="ko-KR" sz="2400" b="0" spc="0" dirty="0">
              <a:solidFill>
                <a:schemeClr val="accent3">
                  <a:lumMod val="20000"/>
                  <a:lumOff val="8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5" name="내용 개체 틀 9" descr="12-hkm-2-1-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16" y="1556792"/>
            <a:ext cx="6912768" cy="28803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1600" y="4516202"/>
            <a:ext cx="338437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b="1" dirty="0" smtClean="0"/>
              <a:t>자료의  맥</a:t>
            </a:r>
            <a:endParaRPr lang="en-US" altLang="ko-KR" sz="2100" b="1" dirty="0" smtClean="0"/>
          </a:p>
          <a:p>
            <a:pPr>
              <a:lnSpc>
                <a:spcPct val="120000"/>
              </a:lnSpc>
            </a:pPr>
            <a:endParaRPr lang="en-US" altLang="ko-KR" sz="300" b="1" dirty="0" smtClean="0"/>
          </a:p>
          <a:p>
            <a:pPr algn="just"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신생대 경동성 </a:t>
            </a:r>
            <a:r>
              <a:rPr lang="ko-KR" altLang="en-US" dirty="0" err="1" smtClean="0">
                <a:latin typeface="+mn-ea"/>
              </a:rPr>
              <a:t>요곡</a:t>
            </a:r>
            <a:r>
              <a:rPr lang="ko-KR" altLang="en-US" dirty="0" smtClean="0">
                <a:latin typeface="+mn-ea"/>
              </a:rPr>
              <a:t> 운동에 의해 한반도는 비대칭적으로 융기하여 동쪽 사면이 급하고 서쪽 사면이 완만한 경동 지형을 이룬다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4479269"/>
            <a:ext cx="4032448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b="1" dirty="0" smtClean="0"/>
              <a:t>    자료 </a:t>
            </a:r>
            <a:r>
              <a:rPr lang="ko-KR" altLang="en-US" sz="800" b="1" dirty="0" smtClean="0"/>
              <a:t> </a:t>
            </a:r>
            <a:r>
              <a:rPr lang="ko-KR" altLang="en-US" sz="2100" b="1" dirty="0" smtClean="0"/>
              <a:t>분석</a:t>
            </a:r>
            <a:endParaRPr lang="en-US" altLang="ko-KR" sz="2100" b="1" dirty="0" smtClean="0"/>
          </a:p>
          <a:p>
            <a:pPr>
              <a:lnSpc>
                <a:spcPct val="120000"/>
              </a:lnSpc>
            </a:pPr>
            <a:endParaRPr lang="en-US" altLang="ko-KR" sz="500" b="1" dirty="0" smtClean="0"/>
          </a:p>
          <a:p>
            <a:pPr marL="3420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 smtClean="0">
                <a:latin typeface="+mn-ea"/>
              </a:rPr>
              <a:t>태평양판이</a:t>
            </a:r>
            <a:r>
              <a:rPr lang="ko-KR" altLang="en-US" dirty="0" smtClean="0">
                <a:latin typeface="+mn-ea"/>
              </a:rPr>
              <a:t> 일본 열도 아래로 들어가는 </a:t>
            </a:r>
            <a:r>
              <a:rPr lang="ko-KR" altLang="en-US" dirty="0" err="1" smtClean="0">
                <a:latin typeface="+mn-ea"/>
              </a:rPr>
              <a:t>횡압력의</a:t>
            </a:r>
            <a:r>
              <a:rPr lang="ko-KR" altLang="en-US" dirty="0" smtClean="0">
                <a:latin typeface="+mn-ea"/>
              </a:rPr>
              <a:t> 영향</a:t>
            </a:r>
            <a:endParaRPr lang="en-US" altLang="ko-KR" dirty="0" smtClean="0">
              <a:latin typeface="+mn-ea"/>
            </a:endParaRPr>
          </a:p>
          <a:p>
            <a:pPr marL="342000" lvl="1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smtClean="0">
                <a:latin typeface="+mn-ea"/>
              </a:rPr>
              <a:t>경동성 </a:t>
            </a:r>
            <a:r>
              <a:rPr lang="ko-KR" altLang="en-US" dirty="0" err="1" smtClean="0">
                <a:latin typeface="+mn-ea"/>
              </a:rPr>
              <a:t>요곡</a:t>
            </a:r>
            <a:r>
              <a:rPr lang="ko-KR" altLang="en-US" dirty="0" smtClean="0">
                <a:latin typeface="+mn-ea"/>
              </a:rPr>
              <a:t> 운동으로 고위 </a:t>
            </a:r>
            <a:r>
              <a:rPr lang="ko-KR" altLang="en-US" dirty="0" err="1" smtClean="0">
                <a:latin typeface="+mn-ea"/>
              </a:rPr>
              <a:t>평탄면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감입 곡류천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하안 단구 등 형성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23" name="포인트가 5개인 별 22"/>
          <p:cNvSpPr/>
          <p:nvPr/>
        </p:nvSpPr>
        <p:spPr>
          <a:xfrm>
            <a:off x="683568" y="4581128"/>
            <a:ext cx="288032" cy="288032"/>
          </a:xfrm>
          <a:prstGeom prst="star5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4572000" y="4581128"/>
            <a:ext cx="288032" cy="288032"/>
          </a:xfrm>
          <a:prstGeom prst="star5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03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2202</Words>
  <Application>Microsoft Office PowerPoint</Application>
  <PresentationFormat>화면 슬라이드 쇼(4:3)</PresentationFormat>
  <Paragraphs>328</Paragraphs>
  <Slides>34</Slides>
  <Notes>25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Arial</vt:lpstr>
      <vt:lpstr>나눔명조 ExtraBold</vt:lpstr>
      <vt:lpstr>나눔손글씨 펜</vt:lpstr>
      <vt:lpstr>맑은 고딕</vt:lpstr>
      <vt:lpstr>나눔고딕 ExtraBold</vt:lpstr>
      <vt:lpstr>나눔고딕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대광여고</cp:lastModifiedBy>
  <cp:revision>337</cp:revision>
  <dcterms:created xsi:type="dcterms:W3CDTF">2011-09-02T09:01:33Z</dcterms:created>
  <dcterms:modified xsi:type="dcterms:W3CDTF">2015-09-14T07:34:33Z</dcterms:modified>
</cp:coreProperties>
</file>